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5" r:id="rId2"/>
    <p:sldId id="401" r:id="rId3"/>
    <p:sldId id="400" r:id="rId4"/>
    <p:sldId id="402" r:id="rId5"/>
    <p:sldId id="403" r:id="rId6"/>
    <p:sldId id="404" r:id="rId7"/>
    <p:sldId id="405" r:id="rId8"/>
    <p:sldId id="406" r:id="rId9"/>
    <p:sldId id="407" r:id="rId10"/>
    <p:sldId id="409" r:id="rId11"/>
    <p:sldId id="408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399" r:id="rId22"/>
    <p:sldId id="392" r:id="rId23"/>
    <p:sldId id="393" r:id="rId24"/>
    <p:sldId id="420" r:id="rId25"/>
    <p:sldId id="421" r:id="rId26"/>
    <p:sldId id="422" r:id="rId27"/>
    <p:sldId id="423" r:id="rId28"/>
    <p:sldId id="424" r:id="rId29"/>
    <p:sldId id="419" r:id="rId30"/>
    <p:sldId id="394" r:id="rId31"/>
    <p:sldId id="395" r:id="rId32"/>
    <p:sldId id="397" r:id="rId33"/>
    <p:sldId id="398" r:id="rId34"/>
    <p:sldId id="391" r:id="rId35"/>
    <p:sldId id="327" r:id="rId36"/>
  </p:sldIdLst>
  <p:sldSz cx="12192000" cy="6858000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B4"/>
    <a:srgbClr val="FFFF00"/>
    <a:srgbClr val="003741"/>
    <a:srgbClr val="6AB650"/>
    <a:srgbClr val="F07814"/>
    <a:srgbClr val="E89E00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5274" autoAdjust="0"/>
  </p:normalViewPr>
  <p:slideViewPr>
    <p:cSldViewPr snapToGrid="0">
      <p:cViewPr varScale="1">
        <p:scale>
          <a:sx n="80" d="100"/>
          <a:sy n="80" d="100"/>
        </p:scale>
        <p:origin x="72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E36EE-A908-45F7-8180-65A8F78E1E29}" type="datetimeFigureOut">
              <a:rPr lang="en-US" smtClean="0"/>
              <a:t>2019-09-05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AE132-0F42-49B1-9B98-353D2CD90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05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5-9-2019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598714"/>
            <a:ext cx="12192000" cy="2943610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23432A2F-9573-4D30-A457-51313B3F8441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8C8C806-1C8D-4CAE-B87E-C4933CC01D6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3F361E0-61C0-45A7-B38F-0F04302A48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58" name="Afbeelding 57">
              <a:extLst>
                <a:ext uri="{FF2B5EF4-FFF2-40B4-BE49-F238E27FC236}">
                  <a16:creationId xmlns:a16="http://schemas.microsoft.com/office/drawing/2014/main" id="{7FA52067-A26A-4DC2-9C65-6AA60AED6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1CAAE213-2384-4B05-822C-4E2B7D8236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F8916971-DD3E-4173-80E9-A5B8E4B786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Enter sub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it colored bg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tekst or </a:t>
            </a:r>
            <a:r>
              <a:rPr lang="nl-NL" dirty="0" err="1"/>
              <a:t>bullet</a:t>
            </a:r>
            <a:r>
              <a:rPr lang="nl-NL" dirty="0"/>
              <a:t> tekst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8744D87F-F65F-4818-B6A9-319B33602989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255AD987-97B1-46C2-B7B7-AFED11E03D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C0AF222-F84B-4A7F-989F-B00781BA91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242ABA24-DA60-4A2C-B5AD-3FD2D6AC5A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Or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colored bg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Second </a:t>
            </a:r>
            <a:r>
              <a:rPr lang="nl-NL" dirty="0" err="1"/>
              <a:t>title</a:t>
            </a:r>
            <a:r>
              <a:rPr lang="nl-NL" dirty="0"/>
              <a:t> line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3C544A4-2E78-48AB-AE0E-D3A4C53372B3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D339B49-063C-47AB-8D1E-FF2E6986F1B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F26F29A-AFED-4F5D-A512-F938D5C34F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47BE6D8-7723-4362-BBF6-20F5AE089B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Or </a:t>
            </a:r>
            <a:r>
              <a:rPr lang="nl-NL" dirty="0" err="1"/>
              <a:t>use</a:t>
            </a:r>
            <a:r>
              <a:rPr lang="nl-NL" dirty="0"/>
              <a:t> a </a:t>
            </a:r>
            <a:r>
              <a:rPr lang="nl-NL" dirty="0" err="1"/>
              <a:t>bullet</a:t>
            </a:r>
            <a:r>
              <a:rPr lang="nl-NL" dirty="0"/>
              <a:t> list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colored bg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68198D8-F9D5-466F-B081-D48DCE325626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7F68AFAE-ACDE-45F8-9005-12041EE103F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DBC6344-822B-41DC-A605-CFB48858EE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588EF8EA-60D8-4FF4-9BF9-DEBB3A6B0C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30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73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it colored bg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plain</a:t>
            </a:r>
            <a:r>
              <a:rPr lang="nl-NL" dirty="0"/>
              <a:t> tekst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 dpi="0" rotWithShape="1">
            <a:blip r:embed="rId2"/>
            <a:srcRect/>
            <a:tile tx="0" ty="0" sx="60000" sy="60000" flip="none" algn="tl"/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colored bg - patient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plain</a:t>
            </a:r>
            <a:r>
              <a:rPr lang="nl-NL" dirty="0"/>
              <a:t> tekst or </a:t>
            </a:r>
            <a:r>
              <a:rPr lang="nl-NL" dirty="0" err="1"/>
              <a:t>bullets</a:t>
            </a:r>
            <a:r>
              <a:rPr lang="nl-NL" dirty="0"/>
              <a:t> here.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bullets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Enter sub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455BB8EC-FD7C-4339-9B77-EF3A7A679195}"/>
              </a:ext>
            </a:extLst>
          </p:cNvPr>
          <p:cNvGrpSpPr/>
          <p:nvPr userDrawn="1"/>
        </p:nvGrpSpPr>
        <p:grpSpPr>
          <a:xfrm>
            <a:off x="4309680" y="-733"/>
            <a:ext cx="3565908" cy="992921"/>
            <a:chOff x="4309680" y="-733"/>
            <a:chExt cx="3565908" cy="992921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41C2ED93-ADB9-4842-B417-6FB7F6480FF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313238" y="0"/>
              <a:ext cx="3562350" cy="99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7C4B3ED-6D5B-4985-91AE-C72238182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9680" y="-733"/>
              <a:ext cx="3561146" cy="986572"/>
            </a:xfrm>
            <a:custGeom>
              <a:avLst/>
              <a:gdLst>
                <a:gd name="T0" fmla="*/ 0 w 9343"/>
                <a:gd name="T1" fmla="*/ 0 h 3048"/>
                <a:gd name="T2" fmla="*/ 0 w 9343"/>
                <a:gd name="T3" fmla="*/ 2148 h 3048"/>
                <a:gd name="T4" fmla="*/ 900 w 9343"/>
                <a:gd name="T5" fmla="*/ 3048 h 3048"/>
                <a:gd name="T6" fmla="*/ 8443 w 9343"/>
                <a:gd name="T7" fmla="*/ 3048 h 3048"/>
                <a:gd name="T8" fmla="*/ 9343 w 9343"/>
                <a:gd name="T9" fmla="*/ 2148 h 3048"/>
                <a:gd name="T10" fmla="*/ 9343 w 9343"/>
                <a:gd name="T11" fmla="*/ 0 h 3048"/>
                <a:gd name="T12" fmla="*/ 0 w 9343"/>
                <a:gd name="T13" fmla="*/ 0 h 3048"/>
                <a:gd name="connsiteX0" fmla="*/ 0 w 10000"/>
                <a:gd name="connsiteY0" fmla="*/ 0 h 10000"/>
                <a:gd name="connsiteX1" fmla="*/ 0 w 10000"/>
                <a:gd name="connsiteY1" fmla="*/ 7047 h 10000"/>
                <a:gd name="connsiteX2" fmla="*/ 963 w 10000"/>
                <a:gd name="connsiteY2" fmla="*/ 10000 h 10000"/>
                <a:gd name="connsiteX3" fmla="*/ 9037 w 10000"/>
                <a:gd name="connsiteY3" fmla="*/ 10000 h 10000"/>
                <a:gd name="connsiteX4" fmla="*/ 10000 w 10000"/>
                <a:gd name="connsiteY4" fmla="*/ 7047 h 10000"/>
                <a:gd name="connsiteX5" fmla="*/ 10000 w 10000"/>
                <a:gd name="connsiteY5" fmla="*/ 1497 h 10000"/>
                <a:gd name="connsiteX6" fmla="*/ 0 w 10000"/>
                <a:gd name="connsiteY6" fmla="*/ 0 h 10000"/>
                <a:gd name="connsiteX0" fmla="*/ 0 w 10010"/>
                <a:gd name="connsiteY0" fmla="*/ 125 h 8503"/>
                <a:gd name="connsiteX1" fmla="*/ 10 w 10010"/>
                <a:gd name="connsiteY1" fmla="*/ 5550 h 8503"/>
                <a:gd name="connsiteX2" fmla="*/ 973 w 10010"/>
                <a:gd name="connsiteY2" fmla="*/ 8503 h 8503"/>
                <a:gd name="connsiteX3" fmla="*/ 9047 w 10010"/>
                <a:gd name="connsiteY3" fmla="*/ 8503 h 8503"/>
                <a:gd name="connsiteX4" fmla="*/ 10010 w 10010"/>
                <a:gd name="connsiteY4" fmla="*/ 5550 h 8503"/>
                <a:gd name="connsiteX5" fmla="*/ 10010 w 10010"/>
                <a:gd name="connsiteY5" fmla="*/ 0 h 8503"/>
                <a:gd name="connsiteX6" fmla="*/ 0 w 10010"/>
                <a:gd name="connsiteY6" fmla="*/ 125 h 8503"/>
                <a:gd name="connsiteX0" fmla="*/ 0 w 10000"/>
                <a:gd name="connsiteY0" fmla="*/ 37 h 10000"/>
                <a:gd name="connsiteX1" fmla="*/ 10 w 10000"/>
                <a:gd name="connsiteY1" fmla="*/ 6527 h 10000"/>
                <a:gd name="connsiteX2" fmla="*/ 972 w 10000"/>
                <a:gd name="connsiteY2" fmla="*/ 10000 h 10000"/>
                <a:gd name="connsiteX3" fmla="*/ 9038 w 10000"/>
                <a:gd name="connsiteY3" fmla="*/ 10000 h 10000"/>
                <a:gd name="connsiteX4" fmla="*/ 10000 w 10000"/>
                <a:gd name="connsiteY4" fmla="*/ 6527 h 10000"/>
                <a:gd name="connsiteX5" fmla="*/ 10000 w 10000"/>
                <a:gd name="connsiteY5" fmla="*/ 0 h 10000"/>
                <a:gd name="connsiteX6" fmla="*/ 0 w 10000"/>
                <a:gd name="connsiteY6" fmla="*/ 37 h 10000"/>
                <a:gd name="connsiteX0" fmla="*/ 0 w 10000"/>
                <a:gd name="connsiteY0" fmla="*/ 8 h 9971"/>
                <a:gd name="connsiteX1" fmla="*/ 10 w 10000"/>
                <a:gd name="connsiteY1" fmla="*/ 6498 h 9971"/>
                <a:gd name="connsiteX2" fmla="*/ 972 w 10000"/>
                <a:gd name="connsiteY2" fmla="*/ 9971 h 9971"/>
                <a:gd name="connsiteX3" fmla="*/ 9038 w 10000"/>
                <a:gd name="connsiteY3" fmla="*/ 9971 h 9971"/>
                <a:gd name="connsiteX4" fmla="*/ 10000 w 10000"/>
                <a:gd name="connsiteY4" fmla="*/ 6498 h 9971"/>
                <a:gd name="connsiteX5" fmla="*/ 9992 w 10000"/>
                <a:gd name="connsiteY5" fmla="*/ 0 h 9971"/>
                <a:gd name="connsiteX6" fmla="*/ 0 w 10000"/>
                <a:gd name="connsiteY6" fmla="*/ 8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9971">
                  <a:moveTo>
                    <a:pt x="0" y="8"/>
                  </a:moveTo>
                  <a:cubicBezTo>
                    <a:pt x="3" y="2134"/>
                    <a:pt x="7" y="4372"/>
                    <a:pt x="10" y="6498"/>
                  </a:cubicBezTo>
                  <a:cubicBezTo>
                    <a:pt x="10" y="8416"/>
                    <a:pt x="441" y="9971"/>
                    <a:pt x="972" y="9971"/>
                  </a:cubicBezTo>
                  <a:lnTo>
                    <a:pt x="9038" y="9971"/>
                  </a:lnTo>
                  <a:cubicBezTo>
                    <a:pt x="9569" y="9971"/>
                    <a:pt x="10000" y="8416"/>
                    <a:pt x="10000" y="6498"/>
                  </a:cubicBezTo>
                  <a:cubicBezTo>
                    <a:pt x="9997" y="4332"/>
                    <a:pt x="9995" y="2166"/>
                    <a:pt x="999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0949537F-98A9-4146-8DF4-81598976B8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88" y="297838"/>
              <a:ext cx="2790888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Or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bullets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Enter </a:t>
            </a:r>
            <a:r>
              <a:rPr lang="nl-NL" dirty="0" err="1"/>
              <a:t>bullet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Example footer | July 2018</a:t>
            </a:r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Example footer | July 2018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55" r:id="rId25"/>
    <p:sldLayoutId id="2147483683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4health.eu/storage/files/Resource/15/D23%20Guidelines%20for%20implementing%20FAIR%20Open%20Data%20policy%20in%20health%20research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dirc.org/wp-content/uploads/2017/10/IRDiRC_Policies_Longversion_24May2013.pdf" TargetMode="External"/><Relationship Id="rId2" Type="http://schemas.openxmlformats.org/officeDocument/2006/relationships/hyperlink" Target="http://www.irdirc.org/wp-content/uploads/2017/10/IRDiRC_policies_24MayApr2013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irdirc.org/about-us/vision-goals/" TargetMode="External"/><Relationship Id="rId4" Type="http://schemas.openxmlformats.org/officeDocument/2006/relationships/hyperlink" Target="https://www.nature.com/articles/s41431-017-0008-z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4health.eu/storage/files/Resource/14/D21%20Technical%20recommendations%20for%20the%20FAIR4Health%20platform%20and%20agents%20implementation.pd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upid.eu/" TargetMode="Externa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at4ls.org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27C79-C680-4A7F-8DF6-D93FA9B64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Policies for </a:t>
            </a:r>
            <a:r>
              <a:rPr lang="en-US" dirty="0"/>
              <a:t>processing of sensitive data</a:t>
            </a:r>
            <a:endParaRPr lang="en-US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9CBB0D-5C54-4D58-8000-D86D3E690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Ronald Cornet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03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639" r="30639"/>
          <a:stretch/>
        </p:blipFill>
        <p:spPr>
          <a:xfrm>
            <a:off x="7506379" y="0"/>
            <a:ext cx="4721095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8342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www.fair4health.eu/storage/files/Resource/15/D23%20Guidelines%20for%20implementing%20FAIR%20Open%20Data%20policy%20in%20health%20research.pdf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49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150" t="1805" r="18150" b="1805"/>
          <a:stretch/>
        </p:blipFill>
        <p:spPr>
          <a:xfrm>
            <a:off x="1921893" y="0"/>
            <a:ext cx="8057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20" y="0"/>
            <a:ext cx="630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83" y="1"/>
            <a:ext cx="10491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" y="66675"/>
            <a:ext cx="11990809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029" y="-11020"/>
            <a:ext cx="7131942" cy="688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3476625"/>
            <a:ext cx="8372475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5" y="161925"/>
            <a:ext cx="84010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090567"/>
            <a:ext cx="10766044" cy="1325563"/>
          </a:xfrm>
        </p:spPr>
        <p:txBody>
          <a:bodyPr/>
          <a:lstStyle/>
          <a:p>
            <a:r>
              <a:rPr lang="en-US" dirty="0" smtClean="0"/>
              <a:t>EJP RD - </a:t>
            </a:r>
            <a:r>
              <a:rPr lang="en-US" dirty="0"/>
              <a:t>sustainable ecosystem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RD </a:t>
            </a:r>
            <a:r>
              <a:rPr lang="en-US" dirty="0"/>
              <a:t>care, research and medical </a:t>
            </a:r>
            <a:r>
              <a:rPr lang="en-US" dirty="0" smtClean="0"/>
              <a:t>innovation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6446"/>
            <a:ext cx="12192000" cy="27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EJP RD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Driven by </a:t>
            </a:r>
            <a:r>
              <a:rPr lang="en-US" dirty="0" smtClean="0"/>
              <a:t>policies of International </a:t>
            </a:r>
            <a:r>
              <a:rPr lang="en-US" dirty="0"/>
              <a:t>Rare Diseases Research </a:t>
            </a:r>
            <a:r>
              <a:rPr lang="en-US" dirty="0" smtClean="0"/>
              <a:t>Consortium (</a:t>
            </a:r>
            <a:r>
              <a:rPr lang="en-US" dirty="0" err="1"/>
              <a:t>IRDiRC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IRDiRC</a:t>
            </a:r>
            <a:r>
              <a:rPr lang="en-US" dirty="0"/>
              <a:t> Policies and Guidelines, </a:t>
            </a:r>
            <a:r>
              <a:rPr lang="en-US" dirty="0">
                <a:hlinkClick r:id="rId2"/>
              </a:rPr>
              <a:t>abridged version, April 2013</a:t>
            </a:r>
            <a:endParaRPr lang="en-US" dirty="0"/>
          </a:p>
          <a:p>
            <a:pPr lvl="1"/>
            <a:r>
              <a:rPr lang="en-US" dirty="0" err="1"/>
              <a:t>IRDiRC</a:t>
            </a:r>
            <a:r>
              <a:rPr lang="en-US" dirty="0"/>
              <a:t> Policies and Guidelines, </a:t>
            </a:r>
            <a:r>
              <a:rPr lang="en-US" dirty="0">
                <a:hlinkClick r:id="rId3"/>
              </a:rPr>
              <a:t>extended version, April 2013</a:t>
            </a:r>
            <a:endParaRPr lang="en-US" dirty="0"/>
          </a:p>
          <a:p>
            <a:pPr lvl="1"/>
            <a:r>
              <a:rPr lang="en-US" dirty="0"/>
              <a:t>The International Rare Diseases Research Consortium: policies and guidelines to maximize </a:t>
            </a:r>
            <a:r>
              <a:rPr lang="en-US" dirty="0" smtClean="0"/>
              <a:t>impact.</a:t>
            </a:r>
            <a:r>
              <a:rPr lang="en-US" b="1" dirty="0" smtClean="0"/>
              <a:t> </a:t>
            </a:r>
            <a:r>
              <a:rPr lang="en-US" dirty="0" err="1" smtClean="0"/>
              <a:t>Hanns</a:t>
            </a:r>
            <a:r>
              <a:rPr lang="en-US" dirty="0" smtClean="0"/>
              <a:t> </a:t>
            </a:r>
            <a:r>
              <a:rPr lang="en-US" dirty="0" err="1"/>
              <a:t>Lochmüller</a:t>
            </a:r>
            <a:r>
              <a:rPr lang="en-US" dirty="0"/>
              <a:t> </a:t>
            </a:r>
            <a:r>
              <a:rPr lang="en-US" i="1" dirty="0"/>
              <a:t>et al</a:t>
            </a:r>
            <a:r>
              <a:rPr lang="en-US" dirty="0"/>
              <a:t>., </a:t>
            </a:r>
            <a:r>
              <a:rPr lang="en-US" i="1" dirty="0"/>
              <a:t>European Journal of Human Genetics</a:t>
            </a:r>
            <a:r>
              <a:rPr lang="en-US" dirty="0"/>
              <a:t>, November 2017, </a:t>
            </a:r>
            <a:r>
              <a:rPr lang="en-US" dirty="0" err="1"/>
              <a:t>doi</a:t>
            </a:r>
            <a:r>
              <a:rPr lang="en-US" dirty="0"/>
              <a:t>: 10.1038/s41431-017-0008-z, </a:t>
            </a:r>
            <a:r>
              <a:rPr lang="en-US" dirty="0">
                <a:hlinkClick r:id="rId4"/>
              </a:rPr>
              <a:t>abstract</a:t>
            </a:r>
            <a:endParaRPr lang="en-US" dirty="0"/>
          </a:p>
          <a:p>
            <a:pPr lvl="1"/>
            <a:r>
              <a:rPr lang="en-US" dirty="0" err="1">
                <a:hlinkClick r:id="rId5"/>
              </a:rPr>
              <a:t>IRDiRC</a:t>
            </a:r>
            <a:r>
              <a:rPr lang="en-US" dirty="0">
                <a:hlinkClick r:id="rId5"/>
              </a:rPr>
              <a:t> Vision and Goals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IRDiRC</a:t>
            </a:r>
            <a:r>
              <a:rPr lang="en-US" dirty="0"/>
              <a:t> </a:t>
            </a:r>
            <a:r>
              <a:rPr lang="en-US" dirty="0" smtClean="0"/>
              <a:t>– Data </a:t>
            </a:r>
            <a:r>
              <a:rPr lang="en-US" dirty="0"/>
              <a:t>Sharing and Standards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7" y="2113841"/>
            <a:ext cx="11870826" cy="42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Netherlands – Amsterdam UMC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Research Code – Good research practice</a:t>
            </a:r>
          </a:p>
          <a:p>
            <a:r>
              <a:rPr lang="en-US" dirty="0" smtClean="0"/>
              <a:t>Research </a:t>
            </a:r>
            <a:r>
              <a:rPr lang="en-US" dirty="0"/>
              <a:t>Data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Data Management Plan</a:t>
            </a:r>
          </a:p>
          <a:p>
            <a:pPr lvl="1"/>
            <a:r>
              <a:rPr lang="en-US" dirty="0" smtClean="0"/>
              <a:t>Phase 1: Study preparation</a:t>
            </a:r>
          </a:p>
          <a:p>
            <a:pPr lvl="2"/>
            <a:r>
              <a:rPr lang="en-US" dirty="0"/>
              <a:t>Privacy and security </a:t>
            </a:r>
            <a:r>
              <a:rPr lang="en-US" dirty="0" smtClean="0"/>
              <a:t>safeguards</a:t>
            </a:r>
          </a:p>
          <a:p>
            <a:pPr lvl="2"/>
            <a:r>
              <a:rPr lang="en-US" dirty="0"/>
              <a:t>Data </a:t>
            </a:r>
            <a:r>
              <a:rPr lang="en-US" dirty="0" smtClean="0"/>
              <a:t>acquisition</a:t>
            </a:r>
          </a:p>
          <a:p>
            <a:pPr lvl="2"/>
            <a:r>
              <a:rPr lang="en-US" dirty="0" smtClean="0"/>
              <a:t>General</a:t>
            </a:r>
          </a:p>
          <a:p>
            <a:pPr lvl="2"/>
            <a:r>
              <a:rPr lang="en-US" dirty="0"/>
              <a:t>Reuse of existing </a:t>
            </a:r>
            <a:r>
              <a:rPr lang="en-US" dirty="0" smtClean="0"/>
              <a:t>data</a:t>
            </a:r>
          </a:p>
          <a:p>
            <a:pPr lvl="2"/>
            <a:r>
              <a:rPr lang="en-US" dirty="0"/>
              <a:t>Measured </a:t>
            </a:r>
            <a:r>
              <a:rPr lang="en-US" dirty="0" smtClean="0"/>
              <a:t>data</a:t>
            </a:r>
          </a:p>
          <a:p>
            <a:pPr lvl="2"/>
            <a:r>
              <a:rPr lang="en-US" dirty="0"/>
              <a:t>Data </a:t>
            </a:r>
            <a:r>
              <a:rPr lang="en-US" dirty="0" smtClean="0"/>
              <a:t>collection</a:t>
            </a:r>
          </a:p>
          <a:p>
            <a:pPr lvl="2"/>
            <a:r>
              <a:rPr lang="en-US" dirty="0"/>
              <a:t>Data </a:t>
            </a:r>
            <a:r>
              <a:rPr lang="en-US" dirty="0" smtClean="0"/>
              <a:t>storage</a:t>
            </a:r>
          </a:p>
          <a:p>
            <a:pPr lvl="2"/>
            <a:r>
              <a:rPr lang="en-US" dirty="0"/>
              <a:t>Subject identification </a:t>
            </a:r>
            <a:r>
              <a:rPr lang="en-US" dirty="0" smtClean="0"/>
              <a:t>log</a:t>
            </a:r>
          </a:p>
          <a:p>
            <a:pPr lvl="2"/>
            <a:r>
              <a:rPr lang="en-US" dirty="0"/>
              <a:t>Data </a:t>
            </a:r>
            <a:r>
              <a:rPr lang="en-US" dirty="0" smtClean="0"/>
              <a:t>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IRDiRC</a:t>
            </a:r>
            <a:r>
              <a:rPr lang="en-US" dirty="0" smtClean="0"/>
              <a:t> – Biobanks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70" b="5871"/>
          <a:stretch/>
        </p:blipFill>
        <p:spPr>
          <a:xfrm>
            <a:off x="750264" y="1866899"/>
            <a:ext cx="10691473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27C79-C680-4A7F-8DF6-D93FA9B640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for processing of sensitive data</a:t>
            </a:r>
            <a:endParaRPr lang="en-US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9CBB0D-5C54-4D58-8000-D86D3E690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Ronald Cornet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304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3100" y="1090567"/>
            <a:ext cx="10766044" cy="1325563"/>
          </a:xfrm>
        </p:spPr>
        <p:txBody>
          <a:bodyPr/>
          <a:lstStyle/>
          <a:p>
            <a:r>
              <a:rPr lang="en-GB" dirty="0" smtClean="0"/>
              <a:t>Tools </a:t>
            </a:r>
            <a:r>
              <a:rPr lang="en-GB" dirty="0"/>
              <a:t>for processing of sensitive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Representing an </a:t>
            </a:r>
            <a:r>
              <a:rPr lang="en-US" dirty="0"/>
              <a:t>international infrastructural collaboration </a:t>
            </a:r>
            <a:r>
              <a:rPr lang="en-US" dirty="0" smtClean="0"/>
              <a:t>w/sensitive data</a:t>
            </a:r>
          </a:p>
          <a:p>
            <a:r>
              <a:rPr lang="en-US" dirty="0" smtClean="0"/>
              <a:t>Best </a:t>
            </a:r>
            <a:r>
              <a:rPr lang="en-US" dirty="0"/>
              <a:t>practices that could have broader </a:t>
            </a:r>
            <a:r>
              <a:rPr lang="en-US" dirty="0" smtClean="0"/>
              <a:t>utilization</a:t>
            </a:r>
          </a:p>
        </p:txBody>
      </p:sp>
    </p:spTree>
    <p:extLst>
      <p:ext uri="{BB962C8B-B14F-4D97-AF65-F5344CB8AC3E}">
        <p14:creationId xmlns:p14="http://schemas.microsoft.com/office/powerpoint/2010/main" val="11618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FAIR4Health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707"/>
            <a:ext cx="12192000" cy="5662293"/>
          </a:xfrm>
        </p:spPr>
      </p:pic>
    </p:spTree>
    <p:extLst>
      <p:ext uri="{BB962C8B-B14F-4D97-AF65-F5344CB8AC3E}">
        <p14:creationId xmlns:p14="http://schemas.microsoft.com/office/powerpoint/2010/main" val="11889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8" y="-1"/>
            <a:ext cx="4826002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125" y="44788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www.fair4health.eu/storage/files/Resource/14/D21%20Technical%20recommendations%20for%20the%20FAIR4Health%20platform%20and%20agents%20implementation.pdf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769" r="20769"/>
          <a:stretch/>
        </p:blipFill>
        <p:spPr>
          <a:xfrm>
            <a:off x="2532186" y="0"/>
            <a:ext cx="7127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6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IHE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dirty="0" smtClean="0"/>
              <a:t>Audit </a:t>
            </a:r>
            <a:r>
              <a:rPr lang="en-US" b="1" dirty="0"/>
              <a:t>Trail and Node Authentication</a:t>
            </a:r>
            <a:r>
              <a:rPr lang="en-US" dirty="0"/>
              <a:t> (ATNA) Integration Profile10 establishes security measures which, together with the Security Policy and Procedures, provide patient information confidentiality, data integrity and user </a:t>
            </a:r>
            <a:r>
              <a:rPr lang="en-US" dirty="0" smtClean="0"/>
              <a:t>accountability</a:t>
            </a:r>
          </a:p>
          <a:p>
            <a:r>
              <a:rPr lang="en-US" b="1" dirty="0"/>
              <a:t>HL7 FHIR (Audit </a:t>
            </a:r>
            <a:r>
              <a:rPr lang="en-US" b="1" dirty="0" smtClean="0"/>
              <a:t>Event)</a:t>
            </a:r>
            <a:r>
              <a:rPr lang="en-US" dirty="0" smtClean="0"/>
              <a:t> </a:t>
            </a:r>
            <a:r>
              <a:rPr lang="en-US" dirty="0"/>
              <a:t>provides a means to maintain security </a:t>
            </a:r>
            <a:r>
              <a:rPr lang="en-US" dirty="0" smtClean="0"/>
              <a:t>logs</a:t>
            </a:r>
          </a:p>
          <a:p>
            <a:r>
              <a:rPr lang="en-US" dirty="0"/>
              <a:t>End-to-end Security </a:t>
            </a:r>
            <a:r>
              <a:rPr lang="en-US" dirty="0" smtClean="0"/>
              <a:t>Module using </a:t>
            </a:r>
            <a:r>
              <a:rPr lang="en-US" b="1" dirty="0" smtClean="0"/>
              <a:t>Asymmetric </a:t>
            </a:r>
            <a:r>
              <a:rPr lang="en-US" b="1" dirty="0"/>
              <a:t>encryption</a:t>
            </a:r>
          </a:p>
        </p:txBody>
      </p:sp>
    </p:spTree>
    <p:extLst>
      <p:ext uri="{BB962C8B-B14F-4D97-AF65-F5344CB8AC3E}">
        <p14:creationId xmlns:p14="http://schemas.microsoft.com/office/powerpoint/2010/main" val="27350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Not yet published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513" r="30513"/>
          <a:stretch/>
        </p:blipFill>
        <p:spPr>
          <a:xfrm>
            <a:off x="7433187" y="-10191"/>
            <a:ext cx="4758813" cy="686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275" t="10373" r="26475" b="13261"/>
          <a:stretch/>
        </p:blipFill>
        <p:spPr>
          <a:xfrm>
            <a:off x="2403987" y="0"/>
            <a:ext cx="7384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Not yet published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898" y="198918"/>
            <a:ext cx="4567005" cy="64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1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Netherlands – Amsterdam UMC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94944" y="2425655"/>
            <a:ext cx="10744200" cy="37513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Research Code – Good research practice</a:t>
            </a:r>
          </a:p>
          <a:p>
            <a:r>
              <a:rPr lang="en-US" dirty="0" smtClean="0"/>
              <a:t>Research </a:t>
            </a:r>
            <a:r>
              <a:rPr lang="en-US" dirty="0"/>
              <a:t>Data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Data Management Plan</a:t>
            </a:r>
          </a:p>
          <a:p>
            <a:pPr lvl="1"/>
            <a:r>
              <a:rPr lang="en-US" dirty="0" smtClean="0"/>
              <a:t>Phase 1: Study preparation</a:t>
            </a:r>
          </a:p>
          <a:p>
            <a:pPr lvl="1"/>
            <a:r>
              <a:rPr lang="en-US" dirty="0" smtClean="0"/>
              <a:t>Phase 2: Data collection</a:t>
            </a:r>
          </a:p>
          <a:p>
            <a:pPr lvl="2"/>
            <a:r>
              <a:rPr lang="en-US" dirty="0" smtClean="0"/>
              <a:t>General</a:t>
            </a:r>
          </a:p>
          <a:p>
            <a:pPr lvl="2"/>
            <a:r>
              <a:rPr lang="en-US" dirty="0"/>
              <a:t>Including a new </a:t>
            </a:r>
            <a:r>
              <a:rPr lang="en-US" dirty="0" smtClean="0"/>
              <a:t>subject</a:t>
            </a:r>
          </a:p>
          <a:p>
            <a:pPr lvl="2"/>
            <a:r>
              <a:rPr lang="en-US" dirty="0"/>
              <a:t>Reuse of existing data / use of measured </a:t>
            </a:r>
            <a:r>
              <a:rPr lang="en-US" dirty="0" smtClean="0"/>
              <a:t>data</a:t>
            </a:r>
          </a:p>
          <a:p>
            <a:pPr lvl="2"/>
            <a:r>
              <a:rPr lang="en-US" dirty="0"/>
              <a:t>Externally acquired </a:t>
            </a:r>
            <a:r>
              <a:rPr lang="en-US" dirty="0" smtClean="0"/>
              <a:t>data</a:t>
            </a:r>
          </a:p>
          <a:p>
            <a:pPr lvl="2"/>
            <a:r>
              <a:rPr lang="en-US" dirty="0"/>
              <a:t>Data </a:t>
            </a:r>
            <a:r>
              <a:rPr lang="en-US" dirty="0" smtClean="0"/>
              <a:t>collection</a:t>
            </a:r>
          </a:p>
          <a:p>
            <a:pPr lvl="2"/>
            <a:r>
              <a:rPr lang="en-US" dirty="0"/>
              <a:t>Quality </a:t>
            </a:r>
            <a:r>
              <a:rPr lang="en-US" dirty="0" smtClean="0"/>
              <a:t>control</a:t>
            </a:r>
          </a:p>
          <a:p>
            <a:pPr lvl="2"/>
            <a:r>
              <a:rPr lang="en-US" dirty="0"/>
              <a:t>Change </a:t>
            </a:r>
            <a:r>
              <a:rPr lang="en-US" dirty="0" smtClean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357142"/>
            <a:ext cx="10766044" cy="1325563"/>
          </a:xfrm>
        </p:spPr>
        <p:txBody>
          <a:bodyPr/>
          <a:lstStyle/>
          <a:p>
            <a:r>
              <a:rPr lang="en-US" sz="3200" dirty="0" smtClean="0"/>
              <a:t>FAIR4Health - </a:t>
            </a:r>
            <a:r>
              <a:rPr lang="en-US" sz="3200" dirty="0"/>
              <a:t>Encouraging reuse of </a:t>
            </a:r>
            <a:r>
              <a:rPr lang="en-US" sz="3200" u="sng" dirty="0"/>
              <a:t>research </a:t>
            </a:r>
            <a:r>
              <a:rPr lang="en-US" sz="3200" u="sng" dirty="0" smtClean="0"/>
              <a:t>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94944" y="1682705"/>
            <a:ext cx="10744200" cy="3751308"/>
          </a:xfrm>
        </p:spPr>
        <p:txBody>
          <a:bodyPr/>
          <a:lstStyle/>
          <a:p>
            <a:r>
              <a:rPr lang="en-US" dirty="0" smtClean="0"/>
              <a:t>Analysis on Privacy-preserving </a:t>
            </a:r>
            <a:r>
              <a:rPr lang="en-US" dirty="0"/>
              <a:t>Distributed Data </a:t>
            </a:r>
            <a:r>
              <a:rPr lang="en-US" dirty="0" smtClean="0"/>
              <a:t>Mining</a:t>
            </a:r>
          </a:p>
          <a:p>
            <a:pPr lvl="1"/>
            <a:r>
              <a:rPr lang="en-US" dirty="0" smtClean="0"/>
              <a:t>Horizontal partitioning: different subjects, same attributes</a:t>
            </a:r>
          </a:p>
          <a:p>
            <a:pPr lvl="1"/>
            <a:r>
              <a:rPr lang="en-US" dirty="0" smtClean="0"/>
              <a:t>Vertical </a:t>
            </a:r>
            <a:r>
              <a:rPr lang="en-US" dirty="0"/>
              <a:t>partitioning </a:t>
            </a:r>
            <a:r>
              <a:rPr lang="en-US" dirty="0" smtClean="0"/>
              <a:t>: same subjects</a:t>
            </a:r>
            <a:r>
              <a:rPr lang="en-US" dirty="0"/>
              <a:t>, </a:t>
            </a:r>
            <a:r>
              <a:rPr lang="en-US" dirty="0" smtClean="0"/>
              <a:t>different attributes</a:t>
            </a:r>
          </a:p>
          <a:p>
            <a:r>
              <a:rPr lang="en-US" dirty="0" smtClean="0"/>
              <a:t>Perturbation</a:t>
            </a:r>
          </a:p>
          <a:p>
            <a:r>
              <a:rPr lang="en-US" dirty="0" smtClean="0"/>
              <a:t>Privacy-preservation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202031"/>
              </p:ext>
            </p:extLst>
          </p:nvPr>
        </p:nvGraphicFramePr>
        <p:xfrm>
          <a:off x="1728788" y="3840131"/>
          <a:ext cx="8734425" cy="2883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0275">
                  <a:extLst>
                    <a:ext uri="{9D8B030D-6E8A-4147-A177-3AD203B41FA5}">
                      <a16:colId xmlns:a16="http://schemas.microsoft.com/office/drawing/2014/main" val="3640096207"/>
                    </a:ext>
                  </a:extLst>
                </a:gridCol>
                <a:gridCol w="5864150">
                  <a:extLst>
                    <a:ext uri="{9D8B030D-6E8A-4147-A177-3AD203B41FA5}">
                      <a16:colId xmlns:a16="http://schemas.microsoft.com/office/drawing/2014/main" val="2306893906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Model</a:t>
                      </a:r>
                      <a:endParaRPr lang="en-US" sz="1600" b="1" dirty="0">
                        <a:effectLst/>
                        <a:latin typeface="Maven Pro"/>
                        <a:ea typeface="Maven Pro"/>
                        <a:cs typeface="Maven Pro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Pros &amp; Cons</a:t>
                      </a:r>
                      <a:endParaRPr lang="en-US" sz="1600" b="1" dirty="0">
                        <a:effectLst/>
                        <a:latin typeface="Maven Pro"/>
                        <a:ea typeface="Maven Pro"/>
                        <a:cs typeface="Maven Pro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54199440"/>
                  </a:ext>
                </a:extLst>
              </a:tr>
              <a:tr h="1797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k-anonymity</a:t>
                      </a:r>
                      <a:endParaRPr lang="en-US" sz="1600">
                        <a:effectLst/>
                        <a:latin typeface="Maven Pro"/>
                        <a:ea typeface="Maven Pro"/>
                        <a:cs typeface="Maven Pro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 Simple and widespread</a:t>
                      </a:r>
                      <a:endParaRPr lang="en-US" sz="1600">
                        <a:effectLst/>
                        <a:latin typeface="Maven Pro"/>
                        <a:ea typeface="Maven Pro"/>
                        <a:cs typeface="Maven Pro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41308192"/>
                  </a:ext>
                </a:extLst>
              </a:tr>
              <a:tr h="179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Imperfect when records and individuals are </a:t>
                      </a:r>
                      <a:r>
                        <a:rPr lang="en-US" sz="1600" dirty="0" smtClean="0">
                          <a:effectLst/>
                        </a:rPr>
                        <a:t>not </a:t>
                      </a:r>
                      <a:r>
                        <a:rPr lang="en-US" sz="1600" dirty="0">
                          <a:effectLst/>
                        </a:rPr>
                        <a:t>one-to-one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Overlooks the sensitive attributes</a:t>
                      </a:r>
                      <a:endParaRPr lang="en-US" sz="1600" dirty="0">
                        <a:effectLst/>
                        <a:latin typeface="Maven Pro"/>
                        <a:ea typeface="Maven Pro"/>
                        <a:cs typeface="Maven Pro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64507989"/>
                  </a:ext>
                </a:extLst>
              </a:tr>
              <a:tr h="1797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l-diversity</a:t>
                      </a:r>
                      <a:endParaRPr lang="en-US" sz="1600">
                        <a:effectLst/>
                        <a:latin typeface="Maven Pro"/>
                        <a:ea typeface="Maven Pro"/>
                        <a:cs typeface="Maven Pro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 Takes sensitive attributes into account</a:t>
                      </a:r>
                      <a:endParaRPr lang="en-US" sz="1600">
                        <a:effectLst/>
                        <a:latin typeface="Maven Pro"/>
                        <a:ea typeface="Maven Pro"/>
                        <a:cs typeface="Maven Pro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56126955"/>
                  </a:ext>
                </a:extLst>
              </a:tr>
              <a:tr h="179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Does not pay attention to distribution of sensitive values</a:t>
                      </a:r>
                      <a:endParaRPr lang="en-US" sz="1600" dirty="0">
                        <a:effectLst/>
                        <a:latin typeface="Maven Pro"/>
                        <a:ea typeface="Maven Pro"/>
                        <a:cs typeface="Maven Pro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972908515"/>
                  </a:ext>
                </a:extLst>
              </a:tr>
              <a:tr h="1797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t-closeness</a:t>
                      </a:r>
                      <a:endParaRPr lang="en-US" sz="1600" dirty="0">
                        <a:effectLst/>
                        <a:latin typeface="Maven Pro"/>
                        <a:ea typeface="Maven Pro"/>
                        <a:cs typeface="Maven Pro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 Pays attention to distribution of sensitive values</a:t>
                      </a:r>
                      <a:endParaRPr lang="en-US" sz="1600">
                        <a:effectLst/>
                        <a:latin typeface="Maven Pro"/>
                        <a:ea typeface="Maven Pro"/>
                        <a:cs typeface="Maven Pro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20770460"/>
                  </a:ext>
                </a:extLst>
              </a:tr>
              <a:tr h="179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Does not deal with identity disclosure</a:t>
                      </a:r>
                      <a:endParaRPr lang="en-US" sz="1600" dirty="0">
                        <a:effectLst/>
                        <a:latin typeface="Maven Pro"/>
                        <a:ea typeface="Maven Pro"/>
                        <a:cs typeface="Maven Pro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17948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FAIR4Health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Secure communication</a:t>
            </a:r>
          </a:p>
          <a:p>
            <a:pPr lvl="1"/>
            <a:r>
              <a:rPr lang="en-US" dirty="0"/>
              <a:t>Semi-trusted Third Party (STTP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Specific Secure Multi-party Communication (SSMC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090567"/>
            <a:ext cx="10766044" cy="1325563"/>
          </a:xfrm>
        </p:spPr>
        <p:txBody>
          <a:bodyPr/>
          <a:lstStyle/>
          <a:p>
            <a:r>
              <a:rPr lang="en-US" dirty="0" smtClean="0"/>
              <a:t>EJP RD - </a:t>
            </a:r>
            <a:r>
              <a:rPr lang="en-US" dirty="0"/>
              <a:t>sustainable ecosystem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RD </a:t>
            </a:r>
            <a:r>
              <a:rPr lang="en-US" dirty="0"/>
              <a:t>care, research and medical </a:t>
            </a:r>
            <a:r>
              <a:rPr lang="en-US" dirty="0" smtClean="0"/>
              <a:t>innovation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6446"/>
            <a:ext cx="12192000" cy="27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EJP 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GDPR-compliant </a:t>
            </a:r>
            <a:r>
              <a:rPr lang="en-US" dirty="0"/>
              <a:t>PPRL (Privacy Preserving Record </a:t>
            </a:r>
            <a:r>
              <a:rPr lang="en-US" dirty="0" smtClean="0"/>
              <a:t>Linkage)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EUPID </a:t>
            </a:r>
            <a:r>
              <a:rPr lang="en-US" dirty="0" smtClean="0"/>
              <a:t>– European Patient </a:t>
            </a:r>
            <a:r>
              <a:rPr lang="en-US" dirty="0" err="1"/>
              <a:t>IDentity</a:t>
            </a:r>
            <a:r>
              <a:rPr lang="en-US" dirty="0"/>
              <a:t> management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eupid.eu</a:t>
            </a:r>
            <a:endParaRPr lang="en-US" dirty="0"/>
          </a:p>
          <a:p>
            <a:r>
              <a:rPr lang="en-US" dirty="0"/>
              <a:t>EUPID based </a:t>
            </a:r>
            <a:r>
              <a:rPr lang="en-US" dirty="0" smtClean="0"/>
              <a:t>registration/</a:t>
            </a:r>
            <a:r>
              <a:rPr lang="en-US" dirty="0" err="1" smtClean="0"/>
              <a:t>pseudonymisation</a:t>
            </a:r>
            <a:r>
              <a:rPr lang="en-US" dirty="0" smtClean="0"/>
              <a:t> services </a:t>
            </a:r>
            <a:r>
              <a:rPr lang="en-US" dirty="0"/>
              <a:t>for </a:t>
            </a:r>
            <a:r>
              <a:rPr lang="en-US" dirty="0" smtClean="0"/>
              <a:t>EJP partners</a:t>
            </a:r>
          </a:p>
          <a:p>
            <a:r>
              <a:rPr lang="en-US" dirty="0"/>
              <a:t>EUPID will be extended to provide the linkage service and connections to and </a:t>
            </a:r>
            <a:r>
              <a:rPr lang="en-US" dirty="0" smtClean="0"/>
              <a:t>between registries </a:t>
            </a:r>
            <a:r>
              <a:rPr lang="en-US" dirty="0"/>
              <a:t>(JRC-ERDRI), biobanks (RD-Connect Sample Catalogue), patient cohorts (</a:t>
            </a:r>
            <a:r>
              <a:rPr lang="en-US" dirty="0" err="1"/>
              <a:t>RadiCo</a:t>
            </a:r>
            <a:r>
              <a:rPr lang="en-US" dirty="0"/>
              <a:t>) and </a:t>
            </a:r>
            <a:r>
              <a:rPr lang="en-US" dirty="0" smtClean="0"/>
              <a:t>genome-phenome data </a:t>
            </a:r>
            <a:r>
              <a:rPr lang="en-US" dirty="0"/>
              <a:t>(RD-Connect GPAP</a:t>
            </a:r>
            <a:r>
              <a:rPr lang="en-US" dirty="0" smtClean="0"/>
              <a:t>).</a:t>
            </a:r>
          </a:p>
          <a:p>
            <a:r>
              <a:rPr lang="en-US" dirty="0"/>
              <a:t>Part of </a:t>
            </a:r>
            <a:r>
              <a:rPr lang="en-US" b="1" dirty="0" smtClean="0"/>
              <a:t>virtual </a:t>
            </a:r>
            <a:r>
              <a:rPr lang="en-US" b="1" dirty="0"/>
              <a:t>platform </a:t>
            </a:r>
            <a:r>
              <a:rPr lang="en-US" dirty="0" smtClean="0"/>
              <a:t>for discoverable </a:t>
            </a:r>
            <a:r>
              <a:rPr lang="en-US" dirty="0"/>
              <a:t>data and resources </a:t>
            </a:r>
            <a:r>
              <a:rPr lang="en-US" dirty="0" smtClean="0"/>
              <a:t>for RD 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5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Submit, deadline is September 16</a:t>
            </a:r>
            <a:r>
              <a:rPr lang="en-US" baseline="30000" dirty="0" smtClean="0"/>
              <a:t>th</a:t>
            </a:r>
            <a:endParaRPr lang="en-US" dirty="0"/>
          </a:p>
        </p:txBody>
      </p:sp>
      <p:pic>
        <p:nvPicPr>
          <p:cNvPr id="5" name="Picture 2" descr="swat4hcls 2019 Edinbur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" y="2626878"/>
            <a:ext cx="12170664" cy="30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85605" y="6406634"/>
            <a:ext cx="2699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http://www.swat4ls.org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3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849415"/>
            <a:ext cx="90868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Netherlands – Amsterdam UMC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Research Code – Good research practice</a:t>
            </a:r>
          </a:p>
          <a:p>
            <a:r>
              <a:rPr lang="en-US" dirty="0" smtClean="0"/>
              <a:t>Research </a:t>
            </a:r>
            <a:r>
              <a:rPr lang="en-US" dirty="0"/>
              <a:t>Data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Data Management Plan</a:t>
            </a:r>
          </a:p>
          <a:p>
            <a:pPr lvl="1"/>
            <a:r>
              <a:rPr lang="en-US" dirty="0" smtClean="0"/>
              <a:t>Phase 1: Study preparation</a:t>
            </a:r>
          </a:p>
          <a:p>
            <a:pPr lvl="1"/>
            <a:r>
              <a:rPr lang="en-US" dirty="0" smtClean="0"/>
              <a:t>Phase 2: Data collection</a:t>
            </a:r>
          </a:p>
          <a:p>
            <a:pPr lvl="1"/>
            <a:r>
              <a:rPr lang="en-US" dirty="0" smtClean="0"/>
              <a:t>Phase 3: Data processing &amp; statistical analysis</a:t>
            </a:r>
          </a:p>
          <a:p>
            <a:pPr lvl="2"/>
            <a:r>
              <a:rPr lang="en-US" dirty="0"/>
              <a:t>Locking a data collection </a:t>
            </a:r>
            <a:r>
              <a:rPr lang="en-US" dirty="0" smtClean="0"/>
              <a:t>system</a:t>
            </a:r>
          </a:p>
          <a:p>
            <a:pPr lvl="2"/>
            <a:r>
              <a:rPr lang="en-US" dirty="0"/>
              <a:t>Export to the data processing and statistical </a:t>
            </a:r>
            <a:r>
              <a:rPr lang="en-US" dirty="0" smtClean="0"/>
              <a:t>environment</a:t>
            </a:r>
          </a:p>
          <a:p>
            <a:pPr lvl="2"/>
            <a:r>
              <a:rPr lang="en-US" dirty="0"/>
              <a:t>Data processing and statistical </a:t>
            </a:r>
            <a:r>
              <a:rPr lang="en-US" dirty="0" smtClean="0"/>
              <a:t>analysis</a:t>
            </a:r>
          </a:p>
          <a:p>
            <a:pPr lvl="2"/>
            <a:r>
              <a:rPr lang="en-US" dirty="0"/>
              <a:t>Sharing for processing or statistical </a:t>
            </a:r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Netherlands – Amsterdam UMC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Research Code – Good research practice</a:t>
            </a:r>
          </a:p>
          <a:p>
            <a:r>
              <a:rPr lang="en-US" dirty="0" smtClean="0"/>
              <a:t>Research </a:t>
            </a:r>
            <a:r>
              <a:rPr lang="en-US" dirty="0"/>
              <a:t>Data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Data Management Plan</a:t>
            </a:r>
          </a:p>
          <a:p>
            <a:pPr lvl="1"/>
            <a:r>
              <a:rPr lang="en-US" dirty="0" smtClean="0"/>
              <a:t>Phase 1: Study preparation</a:t>
            </a:r>
          </a:p>
          <a:p>
            <a:pPr lvl="1"/>
            <a:r>
              <a:rPr lang="en-US" dirty="0" smtClean="0"/>
              <a:t>Phase 2: Data collection</a:t>
            </a:r>
          </a:p>
          <a:p>
            <a:pPr lvl="1"/>
            <a:r>
              <a:rPr lang="en-US" dirty="0" smtClean="0"/>
              <a:t>Phase 3: Data processing &amp; statistical analysis</a:t>
            </a:r>
          </a:p>
          <a:p>
            <a:pPr lvl="1"/>
            <a:r>
              <a:rPr lang="en-US" dirty="0" smtClean="0"/>
              <a:t>Phase 4: Writing and publishing</a:t>
            </a:r>
          </a:p>
          <a:p>
            <a:pPr lvl="2"/>
            <a:r>
              <a:rPr lang="en-US" dirty="0" smtClean="0"/>
              <a:t>Filing</a:t>
            </a:r>
          </a:p>
          <a:p>
            <a:pPr lvl="2"/>
            <a:r>
              <a:rPr lang="en-US" dirty="0"/>
              <a:t>Accessibility of the </a:t>
            </a:r>
            <a:r>
              <a:rPr lang="en-US" dirty="0" smtClean="0"/>
              <a:t>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7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Netherlands – Amsterdam UMC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Research Code – Good research practice</a:t>
            </a:r>
          </a:p>
          <a:p>
            <a:r>
              <a:rPr lang="en-US" dirty="0" smtClean="0"/>
              <a:t>Research </a:t>
            </a:r>
            <a:r>
              <a:rPr lang="en-US" dirty="0"/>
              <a:t>Data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Data Management Plan</a:t>
            </a:r>
          </a:p>
          <a:p>
            <a:pPr lvl="1"/>
            <a:r>
              <a:rPr lang="en-US" dirty="0" smtClean="0"/>
              <a:t>Phase 1: Study preparation</a:t>
            </a:r>
          </a:p>
          <a:p>
            <a:pPr lvl="1"/>
            <a:r>
              <a:rPr lang="en-US" dirty="0" smtClean="0"/>
              <a:t>Phase 2: Data collection</a:t>
            </a:r>
          </a:p>
          <a:p>
            <a:pPr lvl="1"/>
            <a:r>
              <a:rPr lang="en-US" dirty="0" smtClean="0"/>
              <a:t>Phase 3: Data processing &amp; statistical analysis</a:t>
            </a:r>
          </a:p>
          <a:p>
            <a:pPr lvl="1"/>
            <a:r>
              <a:rPr lang="en-US" dirty="0" smtClean="0"/>
              <a:t>Phase 4: Writing and publishing</a:t>
            </a:r>
          </a:p>
          <a:p>
            <a:pPr lvl="1"/>
            <a:r>
              <a:rPr lang="en-US" dirty="0" smtClean="0"/>
              <a:t>Phase 5: Archiving &amp; open data</a:t>
            </a:r>
          </a:p>
          <a:p>
            <a:pPr lvl="2"/>
            <a:r>
              <a:rPr lang="en-US" dirty="0"/>
              <a:t>Open </a:t>
            </a:r>
            <a:r>
              <a:rPr lang="en-US" dirty="0" smtClean="0"/>
              <a:t>data</a:t>
            </a:r>
          </a:p>
          <a:p>
            <a:pPr lvl="2"/>
            <a:r>
              <a:rPr lang="en-US" dirty="0"/>
              <a:t>Transfer to an external </a:t>
            </a:r>
            <a:r>
              <a:rPr lang="en-US" dirty="0" smtClean="0"/>
              <a:t>party</a:t>
            </a:r>
          </a:p>
          <a:p>
            <a:pPr lvl="2"/>
            <a:r>
              <a:rPr lang="en-US" dirty="0"/>
              <a:t>Digital </a:t>
            </a:r>
            <a:r>
              <a:rPr lang="en-US" dirty="0" smtClean="0"/>
              <a:t>archiving</a:t>
            </a:r>
          </a:p>
          <a:p>
            <a:pPr lvl="2"/>
            <a:r>
              <a:rPr lang="en-US" dirty="0"/>
              <a:t>Paper </a:t>
            </a:r>
            <a:r>
              <a:rPr lang="en-US" dirty="0" smtClean="0"/>
              <a:t>archiving</a:t>
            </a:r>
          </a:p>
        </p:txBody>
      </p:sp>
    </p:spTree>
    <p:extLst>
      <p:ext uri="{BB962C8B-B14F-4D97-AF65-F5344CB8AC3E}">
        <p14:creationId xmlns:p14="http://schemas.microsoft.com/office/powerpoint/2010/main" val="145007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Netherlands – Amsterdam UMC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Research Code – Good research practice</a:t>
            </a:r>
          </a:p>
          <a:p>
            <a:r>
              <a:rPr lang="en-US" dirty="0" smtClean="0"/>
              <a:t>Research </a:t>
            </a:r>
            <a:r>
              <a:rPr lang="en-US" dirty="0"/>
              <a:t>Data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Reuse of care data for the purpose of </a:t>
            </a:r>
            <a:r>
              <a:rPr lang="en-US" dirty="0" smtClean="0"/>
              <a:t>research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aseline="30000" dirty="0" smtClean="0"/>
              <a:t>*</a:t>
            </a:r>
            <a:r>
              <a:rPr lang="en-US" dirty="0" smtClean="0"/>
              <a:t> Documents shared with </a:t>
            </a:r>
            <a:r>
              <a:rPr lang="en-US" dirty="0" err="1" smtClean="0"/>
              <a:t>Sarena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9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85" y="0"/>
            <a:ext cx="597431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8041" y="1196459"/>
            <a:ext cx="64780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Reuse of care </a:t>
            </a:r>
            <a:r>
              <a:rPr lang="en-US" sz="4000" dirty="0" smtClean="0"/>
              <a:t>data</a:t>
            </a:r>
            <a:br>
              <a:rPr lang="en-US" sz="4000" dirty="0" smtClean="0"/>
            </a:br>
            <a:r>
              <a:rPr lang="en-US" sz="4000" dirty="0" smtClean="0"/>
              <a:t>for </a:t>
            </a:r>
            <a:r>
              <a:rPr lang="en-US" sz="4000" dirty="0"/>
              <a:t>the purpose of research</a:t>
            </a:r>
          </a:p>
        </p:txBody>
      </p:sp>
    </p:spTree>
    <p:extLst>
      <p:ext uri="{BB962C8B-B14F-4D97-AF65-F5344CB8AC3E}">
        <p14:creationId xmlns:p14="http://schemas.microsoft.com/office/powerpoint/2010/main" val="21303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FAIR4Health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707"/>
            <a:ext cx="12192000" cy="5662293"/>
          </a:xfrm>
        </p:spPr>
      </p:pic>
    </p:spTree>
    <p:extLst>
      <p:ext uri="{BB962C8B-B14F-4D97-AF65-F5344CB8AC3E}">
        <p14:creationId xmlns:p14="http://schemas.microsoft.com/office/powerpoint/2010/main" val="23888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KonicaMinolta</Template>
  <TotalTime>7836</TotalTime>
  <Words>632</Words>
  <Application>Microsoft Office PowerPoint</Application>
  <PresentationFormat>Widescreen</PresentationFormat>
  <Paragraphs>127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Maven Pro</vt:lpstr>
      <vt:lpstr>Trebuchet MS</vt:lpstr>
      <vt:lpstr>Kantoorthema</vt:lpstr>
      <vt:lpstr>Policies for processing of sensitive data</vt:lpstr>
      <vt:lpstr>The Netherlands – Amsterdam UMC</vt:lpstr>
      <vt:lpstr>The Netherlands – Amsterdam UMC</vt:lpstr>
      <vt:lpstr>The Netherlands – Amsterdam UMC</vt:lpstr>
      <vt:lpstr>The Netherlands – Amsterdam UMC</vt:lpstr>
      <vt:lpstr>The Netherlands – Amsterdam UMC</vt:lpstr>
      <vt:lpstr>The Netherlands – Amsterdam UMC</vt:lpstr>
      <vt:lpstr>PowerPoint Presentation</vt:lpstr>
      <vt:lpstr>FAIR4Health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EJP RD - sustainable ecosystem for  RD care, research and medical innovation</vt:lpstr>
      <vt:lpstr>EJP RD policies</vt:lpstr>
      <vt:lpstr>IRDiRC – Data Sharing and Standards</vt:lpstr>
      <vt:lpstr>IRDiRC – Biobanks </vt:lpstr>
      <vt:lpstr>Tools for processing of sensitive data</vt:lpstr>
      <vt:lpstr>Tools for processing of sensitive data</vt:lpstr>
      <vt:lpstr>FAIR4Health</vt:lpstr>
      <vt:lpstr>PowerPoint Presentation</vt:lpstr>
      <vt:lpstr>PowerPoint Presentation</vt:lpstr>
      <vt:lpstr>Elements to consider</vt:lpstr>
      <vt:lpstr>Work in Progress</vt:lpstr>
      <vt:lpstr>PowerPoint Presentation</vt:lpstr>
      <vt:lpstr>Work in progress</vt:lpstr>
      <vt:lpstr>FAIR4Health - Encouraging reuse of research data</vt:lpstr>
      <vt:lpstr>FAIR4Health</vt:lpstr>
      <vt:lpstr>EJP RD - sustainable ecosystem for  RD care, research and medical innovation</vt:lpstr>
      <vt:lpstr>EJP RD</vt:lpstr>
      <vt:lpstr>Submit, deadline is September 16th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Olaf van der Grijspaarde</dc:creator>
  <cp:lastModifiedBy>R. Cornet</cp:lastModifiedBy>
  <cp:revision>267</cp:revision>
  <cp:lastPrinted>2019-09-02T07:07:57Z</cp:lastPrinted>
  <dcterms:created xsi:type="dcterms:W3CDTF">2018-06-28T15:32:29Z</dcterms:created>
  <dcterms:modified xsi:type="dcterms:W3CDTF">2019-09-05T08:06:39Z</dcterms:modified>
</cp:coreProperties>
</file>